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314" r:id="rId4"/>
  </p:sldIdLst>
  <p:sldSz cx="12192635" cy="18017490"/>
  <p:notesSz cx="9144000" cy="5143500"/>
  <p:embeddedFontLst>
    <p:embeddedFont>
      <p:font typeface="Economica" panose="02000506040000020004"/>
      <p:regular r:id="rId9"/>
    </p:embeddedFont>
    <p:embeddedFont>
      <p:font typeface="Open Sans" panose="020B0606030504020204"/>
      <p:regular r:id="rId10"/>
    </p:embeddedFont>
    <p:embeddedFont>
      <p:font typeface="Muli Regular"/>
      <p:regular r:id="rId11"/>
      <p:italic r:id="rId12"/>
    </p:embeddedFont>
    <p:embeddedFont>
      <p:font typeface="微软雅黑" panose="020B0503020204020204" charset="-122"/>
      <p:regular r:id="rId13"/>
    </p:embeddedFont>
    <p:embeddedFont>
      <p:font typeface="等线" panose="02010600030101010101" charset="-122"/>
      <p:regular r:id="rId14"/>
    </p:embeddedFont>
    <p:embeddedFont>
      <p:font typeface="Muli"/>
      <p:regular r:id="rId15"/>
      <p:bold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0180" userDrawn="1">
          <p15:clr>
            <a:srgbClr val="A4A3A4"/>
          </p15:clr>
        </p15:guide>
        <p15:guide id="2" pos="27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027"/>
    <a:srgbClr val="8ED1F3"/>
    <a:srgbClr val="FEE0C3"/>
    <a:srgbClr val="DFF2FC"/>
    <a:srgbClr val="FFFFFF"/>
    <a:srgbClr val="2B93F0"/>
    <a:srgbClr val="72AE46"/>
    <a:srgbClr val="FEC000"/>
    <a:srgbClr val="8B4DD1"/>
    <a:srgbClr val="ADC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9277" autoAdjust="0"/>
  </p:normalViewPr>
  <p:slideViewPr>
    <p:cSldViewPr snapToGrid="0" showGuides="1">
      <p:cViewPr varScale="1">
        <p:scale>
          <a:sx n="120" d="100"/>
          <a:sy n="120" d="100"/>
        </p:scale>
        <p:origin x="444" y="63"/>
      </p:cViewPr>
      <p:guideLst>
        <p:guide orient="horz" pos="10180"/>
        <p:guide pos="2752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font" Target="fonts/font9.fntdata"/><Relationship Id="rId16" Type="http://schemas.openxmlformats.org/officeDocument/2006/relationships/font" Target="fonts/font8.fntdata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fig_4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Leg Patten Generator (LPG)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 matchingName="Title and Content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11396639" y="16663389"/>
            <a:ext cx="797754" cy="1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085" marR="0" lvl="0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45085" marR="0" lvl="1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45085" marR="0" lvl="2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45085" marR="0" lvl="3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45085" marR="0" lvl="4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45085" marR="0" lvl="5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45085" marR="0" lvl="6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45085" marR="0" lvl="7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5085" marR="0" lvl="8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415680" y="3353032"/>
            <a:ext cx="11362999" cy="7457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415680" y="11077222"/>
            <a:ext cx="11362999" cy="375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609600" algn="ctr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1625600" lvl="1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2pPr>
            <a:lvl3pPr marL="2438400" lvl="2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3pPr>
            <a:lvl4pPr marL="3251835" lvl="3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4pPr>
            <a:lvl5pPr marL="4064635" lvl="4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5pPr>
            <a:lvl6pPr marL="4877435" lvl="5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6pPr>
            <a:lvl7pPr marL="5690235" lvl="6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7pPr>
            <a:lvl8pPr marL="6503035" lvl="7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8pPr>
            <a:lvl9pPr marL="7316470" lvl="8" indent="-564515" algn="ctr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4965959"/>
            <a:ext cx="12194360" cy="6892887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3846367" y="12230409"/>
            <a:ext cx="450162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015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848358" y="15474672"/>
            <a:ext cx="8497645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5007783" y="15380952"/>
            <a:ext cx="2178795" cy="187452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合作</a:t>
            </a:r>
            <a:r>
              <a:rPr kumimoji="0" lang="zh-CN" altLang="zh-CN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4317570" y="13918278"/>
            <a:ext cx="3559226" cy="187452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依托</a:t>
            </a:r>
            <a:r>
              <a:rPr kumimoji="0" lang="zh-CN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：湖南大学</a:t>
            </a: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4234091" y="16252558"/>
            <a:ext cx="3726180" cy="2476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中国人民解放军国防科技大学  </a:t>
            </a:r>
            <a:r>
              <a:rPr kumimoji="0" lang="en-US" altLang="zh-CN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|  </a:t>
            </a:r>
            <a:r>
              <a:rPr kumimoji="0" lang="zh-CN" altLang="en-US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  <a:sym typeface="+mn-ea"/>
              </a:rPr>
              <a:t>航天彩虹无人机股份有限公司</a:t>
            </a:r>
            <a:endParaRPr kumimoji="0" lang="zh-CN" altLang="en-US" sz="1015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7912" y="4968467"/>
            <a:ext cx="12186451" cy="6887867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7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  <a:endParaRPr kumimoji="0" sz="247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7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2475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360068" y="7695205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11826384" y="7695205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5206726" y="1982077"/>
            <a:ext cx="1788160" cy="334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5237399"/>
            <a:ext cx="12194360" cy="8773356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5644427" y="14814218"/>
            <a:ext cx="905510" cy="2647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2021</a:t>
            </a:r>
            <a:r>
              <a:rPr kumimoji="0" lang="zh-CN" altLang="en-US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10</a:t>
            </a:r>
            <a:r>
              <a:rPr kumimoji="0" lang="zh-CN" altLang="en-US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月</a:t>
            </a:r>
            <a:endParaRPr kumimoji="0" lang="zh-CN" altLang="en-US" sz="1125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7912" y="5237399"/>
            <a:ext cx="12186451" cy="877335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谢谢各位专家！</a:t>
            </a:r>
            <a:endParaRPr kumimoji="0" lang="zh-CN" altLang="en-US" sz="405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敬请批评指正！</a:t>
            </a:r>
            <a:endParaRPr kumimoji="0" lang="zh-CN" altLang="en-US" sz="405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360068" y="8906878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11826384" y="8906878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菱形 23"/>
          <p:cNvSpPr/>
          <p:nvPr userDrawn="1"/>
        </p:nvSpPr>
        <p:spPr>
          <a:xfrm>
            <a:off x="6886500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963075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963075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一、背景与意义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Section header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10129879" y="1612275"/>
            <a:ext cx="1442446" cy="3940962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622022" y="12465641"/>
            <a:ext cx="1442446" cy="3940962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1031800" y="6328415"/>
            <a:ext cx="10130761" cy="53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二、内容与方案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三、创新与成果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四、基础与条件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五、进度与预算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37" y="94591"/>
            <a:ext cx="112776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五、项目总结</a:t>
            </a:r>
            <a:endParaRPr kumimoji="0" lang="zh-CN" altLang="en-US" sz="1235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matchingName="Title and body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11362999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609600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1625600" lvl="1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2pPr>
            <a:lvl3pPr marL="2438400" lvl="2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3pPr>
            <a:lvl4pPr marL="3251835" lvl="3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4pPr>
            <a:lvl5pPr marL="4064635" lvl="4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5pPr>
            <a:lvl6pPr marL="4877435" lvl="5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6pPr>
            <a:lvl7pPr marL="5690235" lvl="6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7pPr>
            <a:lvl8pPr marL="6503035" lvl="7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8pPr>
            <a:lvl9pPr marL="7316470" lvl="8" indent="-56451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showMasterSp="0" matchingName="Title and two columns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5334232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6451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248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6444447" y="4292248"/>
            <a:ext cx="5334232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6451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248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showMasterSp="0" matchingName="Title 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415680" y="1946396"/>
            <a:ext cx="3744725" cy="264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9pPr>
          </a:lstStyle>
          <a:p/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415680" y="4902424"/>
            <a:ext cx="3744725" cy="975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4165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200"/>
              <a:buChar char="●"/>
              <a:defRPr sz="213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653793" y="1576980"/>
            <a:ext cx="7839917" cy="143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9pPr>
          </a:lstStyle>
          <a:p/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6097180" y="-88"/>
            <a:ext cx="6097180" cy="180188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6707532" y="15748783"/>
            <a:ext cx="62452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354069" y="3255467"/>
            <a:ext cx="5394644" cy="625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354069" y="9700455"/>
            <a:ext cx="5394644" cy="551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6587275" y="2537041"/>
            <a:ext cx="5116990" cy="1294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12800" lvl="0" indent="-609600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625600" lvl="1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438400" lvl="2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3251835" lvl="3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4064635" lvl="4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877435" lvl="5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690235" lvl="6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6503035" lvl="7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7316470" lvl="8" indent="-56451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426082" y="14779876"/>
            <a:ext cx="7999948" cy="209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12800" lvl="0" indent="-40640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/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11362999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marR="0" lvl="0" indent="-609600" algn="l" rtl="0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3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1625600" marR="0" lvl="1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2438400" marR="0" lvl="2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3251835" marR="0" lvl="3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4064635" marR="0" lvl="4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4877435" marR="0" lvl="5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5690235" marR="0" lvl="6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6503035" marR="0" lvl="7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7316470" marR="0" lvl="8" indent="-564515" algn="l" rtl="0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62" y="959339"/>
            <a:ext cx="10517636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62" y="4796693"/>
            <a:ext cx="10517636" cy="11432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62" y="16700832"/>
            <a:ext cx="2743731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382" y="16700832"/>
            <a:ext cx="4115597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64068" y="16700832"/>
            <a:ext cx="491931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0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6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2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emf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6.emf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emf"/><Relationship Id="rId15" Type="http://schemas.openxmlformats.org/officeDocument/2006/relationships/image" Target="../media/image19.emf"/><Relationship Id="rId14" Type="http://schemas.openxmlformats.org/officeDocument/2006/relationships/image" Target="../media/image18.emf"/><Relationship Id="rId13" Type="http://schemas.openxmlformats.org/officeDocument/2006/relationships/image" Target="../media/image17.emf"/><Relationship Id="rId12" Type="http://schemas.openxmlformats.org/officeDocument/2006/relationships/image" Target="../media/image16.png"/><Relationship Id="rId11" Type="http://schemas.openxmlformats.org/officeDocument/2006/relationships/image" Target="../media/image15.emf"/><Relationship Id="rId10" Type="http://schemas.openxmlformats.org/officeDocument/2006/relationships/image" Target="../media/image14.emf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2691765" y="1655445"/>
            <a:ext cx="829945" cy="275590"/>
          </a:xfrm>
          <a:prstGeom prst="roundRect">
            <a:avLst/>
          </a:prstGeom>
          <a:solidFill>
            <a:srgbClr val="DFF2FC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network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(CNN)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3672894" y="1075952"/>
            <a:ext cx="1314575" cy="4215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input: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speed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direction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008" y="1693707"/>
            <a:ext cx="1552246" cy="15522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21" y="1075952"/>
            <a:ext cx="875431" cy="435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92575" y="1510665"/>
            <a:ext cx="99504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Proprioception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Vestibular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290273" y="2167471"/>
            <a:ext cx="853521" cy="275299"/>
          </a:xfrm>
          <a:prstGeom prst="roundRect">
            <a:avLst/>
          </a:prstGeom>
          <a:solidFill>
            <a:srgbClr val="FEE0C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policy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39515" y="2686050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>
            <a:stCxn id="2" idx="0"/>
            <a:endCxn id="272" idx="0"/>
          </p:cNvCxnSpPr>
          <p:nvPr/>
        </p:nvCxnSpPr>
        <p:spPr>
          <a:xfrm rot="16200000">
            <a:off x="2718398" y="81924"/>
            <a:ext cx="617755" cy="2605812"/>
          </a:xfrm>
          <a:prstGeom prst="bentConnector3">
            <a:avLst>
              <a:gd name="adj1" fmla="val 128913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621915" y="942340"/>
            <a:ext cx="93599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 camera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3" idx="2"/>
            <a:endCxn id="39" idx="0"/>
          </p:cNvCxnSpPr>
          <p:nvPr/>
        </p:nvCxnSpPr>
        <p:spPr>
          <a:xfrm flipH="1">
            <a:off x="3106897" y="1511128"/>
            <a:ext cx="2540" cy="144145"/>
          </a:xfrm>
          <a:prstGeom prst="straightConnector1">
            <a:avLst/>
          </a:prstGeom>
          <a:ln w="762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891037" y="1498426"/>
            <a:ext cx="3810" cy="63055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414901" y="1955041"/>
            <a:ext cx="476" cy="19480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5400000">
            <a:off x="4020112" y="2093017"/>
            <a:ext cx="708251" cy="348648"/>
          </a:xfrm>
          <a:prstGeom prst="bentConnector3">
            <a:avLst>
              <a:gd name="adj1" fmla="val 81405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334385" y="2442845"/>
            <a:ext cx="613410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974386" y="2469447"/>
            <a:ext cx="476" cy="19480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4852201" y="2685849"/>
            <a:ext cx="611087" cy="369605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流程图: 接点 90"/>
          <p:cNvSpPr/>
          <p:nvPr/>
        </p:nvSpPr>
        <p:spPr>
          <a:xfrm rot="5400000">
            <a:off x="4518794" y="3354091"/>
            <a:ext cx="150986" cy="145270"/>
          </a:xfrm>
          <a:prstGeom prst="flowChartConnector">
            <a:avLst/>
          </a:prstGeom>
          <a:solidFill>
            <a:schemeClr val="bg1"/>
          </a:solidFill>
          <a:ln w="10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93" name="直接连接符 92"/>
          <p:cNvCxnSpPr/>
          <p:nvPr/>
        </p:nvCxnSpPr>
        <p:spPr>
          <a:xfrm>
            <a:off x="4594599" y="3376239"/>
            <a:ext cx="2381" cy="89544"/>
          </a:xfrm>
          <a:prstGeom prst="line">
            <a:avLst/>
          </a:prstGeom>
          <a:ln w="101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4548562" y="3420358"/>
            <a:ext cx="95259" cy="4763"/>
          </a:xfrm>
          <a:prstGeom prst="line">
            <a:avLst/>
          </a:prstGeom>
          <a:ln w="101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189198" y="3094510"/>
            <a:ext cx="305782" cy="238148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4680735" y="3102607"/>
            <a:ext cx="331025" cy="21909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414009" y="2931141"/>
            <a:ext cx="400088" cy="4763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330181" y="2571538"/>
            <a:ext cx="576317" cy="32435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0181" y="3694642"/>
            <a:ext cx="534403" cy="1214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594049" y="3542228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 flipH="1">
            <a:off x="2946718" y="2165033"/>
            <a:ext cx="522605" cy="2778760"/>
          </a:xfrm>
          <a:prstGeom prst="bentConnector3">
            <a:avLst>
              <a:gd name="adj1" fmla="val -32077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084705" y="3064485"/>
            <a:ext cx="1468418" cy="22862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87417" y="3193561"/>
            <a:ext cx="1206932" cy="4215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speed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direction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pitch angle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 of sidewalk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with terrain terminates episode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2481679" y="3014951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48008" y="94211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05" y="1140460"/>
            <a:ext cx="1108710" cy="86931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5021927" y="94211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650" y="1140460"/>
            <a:ext cx="1198245" cy="12065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55" y="1140460"/>
            <a:ext cx="1186815" cy="119507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650" y="2442845"/>
            <a:ext cx="2508885" cy="123063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6485481" y="3751016"/>
            <a:ext cx="838280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eye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43846" y="3732601"/>
            <a:ext cx="838280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eye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241127" y="94147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055" y="4102735"/>
            <a:ext cx="3764280" cy="112839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3975100" y="4234815"/>
            <a:ext cx="732790" cy="1212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Corridor task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84508" y="408980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1105" y="4102735"/>
            <a:ext cx="1245870" cy="167957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55" y="5313680"/>
            <a:ext cx="1209675" cy="60452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5040" y="5314315"/>
            <a:ext cx="1210945" cy="60388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5675" y="5313680"/>
            <a:ext cx="1184910" cy="592455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6100" y="4090035"/>
            <a:ext cx="1841500" cy="194373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055" y="6172200"/>
            <a:ext cx="2241550" cy="2056765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948008" y="601322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19780" y="6177280"/>
            <a:ext cx="1356360" cy="68008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4385" y="6868160"/>
            <a:ext cx="1346200" cy="67373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9780" y="7564755"/>
            <a:ext cx="1323975" cy="6642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1105" y="6013450"/>
            <a:ext cx="1664335" cy="224536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96100" y="6013450"/>
            <a:ext cx="1939925" cy="2273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0160">
          <a:solidFill>
            <a:schemeClr val="tx1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WPS 演示</Application>
  <PresentationFormat>全屏显示(16:9)</PresentationFormat>
  <Paragraphs>57</Paragraphs>
  <Slides>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23" baseType="lpstr">
      <vt:lpstr>Arial</vt:lpstr>
      <vt:lpstr>宋体</vt:lpstr>
      <vt:lpstr>Wingdings</vt:lpstr>
      <vt:lpstr>Arial</vt:lpstr>
      <vt:lpstr>Economica</vt:lpstr>
      <vt:lpstr>Open Sans</vt:lpstr>
      <vt:lpstr>Muli Regular</vt:lpstr>
      <vt:lpstr>微软雅黑</vt:lpstr>
      <vt:lpstr>Calibri</vt:lpstr>
      <vt:lpstr>Times New Roman</vt:lpstr>
      <vt:lpstr>等线</vt:lpstr>
      <vt:lpstr>Calibri</vt:lpstr>
      <vt:lpstr>仿宋_GB2312</vt:lpstr>
      <vt:lpstr>仿宋</vt:lpstr>
      <vt:lpstr>Muli</vt:lpstr>
      <vt:lpstr>Wingdings</vt:lpstr>
      <vt:lpstr>Times New Roman</vt:lpstr>
      <vt:lpstr>Arial Unicode MS</vt:lpstr>
      <vt:lpstr>Wingdings 2</vt:lpstr>
      <vt:lpstr>Tiger Expert</vt:lpstr>
      <vt:lpstr>Luxe</vt:lpstr>
      <vt:lpstr>自定义设计方案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王海东</cp:lastModifiedBy>
  <cp:revision>1242</cp:revision>
  <dcterms:created xsi:type="dcterms:W3CDTF">2020-04-29T14:54:00Z</dcterms:created>
  <dcterms:modified xsi:type="dcterms:W3CDTF">2025-09-01T03:41:26Z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52001D24D9B141B2A1B5955D7D21ACC2</vt:lpwstr>
  </property>
  <property fmtid="{D5CDD505-2E9C-101B-9397-08002B2CF9AE}" pid="3" name="KSOProductBuildVer">
    <vt:lpwstr>2052-12.1.0.20305</vt:lpwstr>
  </property>
</Properties>
</file>